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4"/>
  </p:sldMasterIdLst>
  <p:notesMasterIdLst>
    <p:notesMasterId r:id="rId14"/>
  </p:notesMasterIdLst>
  <p:handoutMasterIdLst>
    <p:handoutMasterId r:id="rId15"/>
  </p:handoutMasterIdLst>
  <p:sldIdLst>
    <p:sldId id="257" r:id="rId5"/>
    <p:sldId id="292" r:id="rId6"/>
    <p:sldId id="370" r:id="rId7"/>
    <p:sldId id="369" r:id="rId8"/>
    <p:sldId id="371" r:id="rId9"/>
    <p:sldId id="372" r:id="rId10"/>
    <p:sldId id="373" r:id="rId11"/>
    <p:sldId id="377" r:id="rId12"/>
    <p:sldId id="378" r:id="rId13"/>
  </p:sldIdLst>
  <p:sldSz cx="9144000" cy="5715000" type="screen16x1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CC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1" autoAdjust="0"/>
    <p:restoredTop sz="92202" autoAdjust="0"/>
  </p:normalViewPr>
  <p:slideViewPr>
    <p:cSldViewPr>
      <p:cViewPr varScale="1">
        <p:scale>
          <a:sx n="73" d="100"/>
          <a:sy n="73" d="100"/>
        </p:scale>
        <p:origin x="1108" y="5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9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7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523" cy="464662"/>
          </a:xfrm>
          <a:prstGeom prst="rect">
            <a:avLst/>
          </a:prstGeom>
        </p:spPr>
        <p:txBody>
          <a:bodyPr vert="horz" lIns="91317" tIns="45658" rIns="91317" bIns="4565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3" y="1"/>
            <a:ext cx="3037523" cy="464662"/>
          </a:xfrm>
          <a:prstGeom prst="rect">
            <a:avLst/>
          </a:prstGeom>
        </p:spPr>
        <p:txBody>
          <a:bodyPr vert="horz" lIns="91317" tIns="45658" rIns="91317" bIns="45658" rtlCol="0"/>
          <a:lstStyle>
            <a:lvl1pPr algn="r">
              <a:defRPr sz="1200"/>
            </a:lvl1pPr>
          </a:lstStyle>
          <a:p>
            <a:fld id="{9B69EEFD-CE95-4378-9DA9-582268266773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30153"/>
            <a:ext cx="3037523" cy="464662"/>
          </a:xfrm>
          <a:prstGeom prst="rect">
            <a:avLst/>
          </a:prstGeom>
        </p:spPr>
        <p:txBody>
          <a:bodyPr vert="horz" lIns="91317" tIns="45658" rIns="91317" bIns="4565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3" y="8830153"/>
            <a:ext cx="3037523" cy="464662"/>
          </a:xfrm>
          <a:prstGeom prst="rect">
            <a:avLst/>
          </a:prstGeom>
        </p:spPr>
        <p:txBody>
          <a:bodyPr vert="horz" lIns="91317" tIns="45658" rIns="91317" bIns="45658" rtlCol="0" anchor="b"/>
          <a:lstStyle>
            <a:lvl1pPr algn="r">
              <a:defRPr sz="1200"/>
            </a:lvl1pPr>
          </a:lstStyle>
          <a:p>
            <a:fld id="{B8DFE853-D6A4-412A-989B-F38E869A9D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59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475" cy="465138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0" y="1"/>
            <a:ext cx="3038475" cy="465138"/>
          </a:xfrm>
          <a:prstGeom prst="rect">
            <a:avLst/>
          </a:prstGeom>
        </p:spPr>
        <p:txBody>
          <a:bodyPr vert="horz" lIns="91417" tIns="45708" rIns="91417" bIns="45708" rtlCol="0"/>
          <a:lstStyle>
            <a:lvl1pPr algn="r">
              <a:defRPr sz="1200"/>
            </a:lvl1pPr>
          </a:lstStyle>
          <a:p>
            <a:fld id="{96116970-3534-4684-94B8-06DF88877B7E}" type="datetimeFigureOut">
              <a:rPr lang="en-US" smtClean="0"/>
              <a:t>2/21/2024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696913"/>
            <a:ext cx="55753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7" tIns="45708" rIns="91417" bIns="457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6" y="4416427"/>
            <a:ext cx="5607050" cy="4183063"/>
          </a:xfrm>
          <a:prstGeom prst="rect">
            <a:avLst/>
          </a:prstGeom>
        </p:spPr>
        <p:txBody>
          <a:bodyPr vert="horz" lIns="91417" tIns="45708" rIns="91417" bIns="457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6"/>
            <a:ext cx="3038475" cy="465138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0" y="8829676"/>
            <a:ext cx="3038475" cy="465138"/>
          </a:xfrm>
          <a:prstGeom prst="rect">
            <a:avLst/>
          </a:prstGeom>
        </p:spPr>
        <p:txBody>
          <a:bodyPr vert="horz" lIns="91417" tIns="45708" rIns="91417" bIns="45708" rtlCol="0" anchor="b"/>
          <a:lstStyle>
            <a:lvl1pPr algn="r">
              <a:defRPr sz="1200"/>
            </a:lvl1pPr>
          </a:lstStyle>
          <a:p>
            <a:fld id="{AF3F036A-948E-4C71-9B4C-CE2546B7E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09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F036A-948E-4C71-9B4C-CE2546B7E08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63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F036A-948E-4C71-9B4C-CE2546B7E08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223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7000"/>
            <a:ext cx="7772400" cy="1225021"/>
          </a:xfrm>
        </p:spPr>
        <p:txBody>
          <a:bodyPr/>
          <a:lstStyle>
            <a:lvl1pPr algn="ctr">
              <a:defRPr cap="all" baseline="0">
                <a:latin typeface="Franklin Gothic Dem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baseline="0">
                <a:solidFill>
                  <a:schemeClr val="accent1">
                    <a:lumMod val="75000"/>
                  </a:schemeClr>
                </a:solidFill>
                <a:latin typeface="Franklin Gothic Dem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ranklin Gothic Dem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Franklin Gothic Demi" pitchFamily="34" charset="0"/>
              </a:defRPr>
            </a:lvl1pPr>
          </a:lstStyle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5289770"/>
            <a:ext cx="381000" cy="304271"/>
          </a:xfrm>
        </p:spPr>
        <p:txBody>
          <a:bodyPr/>
          <a:lstStyle>
            <a:lvl1pPr algn="ctr">
              <a:defRPr>
                <a:solidFill>
                  <a:schemeClr val="bg1">
                    <a:lumMod val="95000"/>
                  </a:schemeClr>
                </a:solidFill>
                <a:latin typeface="Franklin Gothic Demi" pitchFamily="34" charset="0"/>
              </a:defRPr>
            </a:lvl1pPr>
          </a:lstStyle>
          <a:p>
            <a:fld id="{9B038808-DCE0-48F1-A647-C650D7E712A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3111500"/>
            <a:ext cx="4267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8983-E1C6-409D-8884-F34EC9172C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8877A-734D-4BA3-AE48-D3AB7BBB4F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45EA9-5755-4850-A527-17261347CFB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000"/>
            <a:ext cx="8229600" cy="698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016000"/>
            <a:ext cx="8229600" cy="4089136"/>
          </a:xfrm>
        </p:spPr>
        <p:txBody>
          <a:bodyPr/>
          <a:lstStyle/>
          <a:p>
            <a:r>
              <a:rPr lang="en-US" dirty="0"/>
              <a:t>Click icon to add SmartArt graphic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04354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fld id="{39A3E7DF-C0D4-46BA-BCBB-19EE05C2027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16000"/>
            <a:ext cx="8839200" cy="4635500"/>
          </a:xfrm>
        </p:spPr>
        <p:txBody>
          <a:bodyPr/>
          <a:lstStyle>
            <a:lvl1pPr>
              <a:defRPr>
                <a:latin typeface="Franklin Gothic Medium" pitchFamily="34" charset="0"/>
              </a:defRPr>
            </a:lvl1pPr>
            <a:lvl2pPr>
              <a:defRPr>
                <a:latin typeface="Franklin Gothic Medium" pitchFamily="34" charset="0"/>
              </a:defRPr>
            </a:lvl2pPr>
            <a:lvl3pPr>
              <a:defRPr>
                <a:latin typeface="Franklin Gothic Medium" pitchFamily="34" charset="0"/>
              </a:defRPr>
            </a:lvl3pPr>
            <a:lvl4pPr>
              <a:defRPr>
                <a:latin typeface="Franklin Gothic Medium" pitchFamily="34" charset="0"/>
              </a:defRPr>
            </a:lvl4pPr>
            <a:lvl5pPr>
              <a:defRPr>
                <a:latin typeface="Franklin Gothic Medium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127000"/>
            <a:ext cx="7772400" cy="59663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3200" kern="1200" cap="all" baseline="0" dirty="0">
                <a:solidFill>
                  <a:schemeClr val="accent1">
                    <a:lumMod val="75000"/>
                  </a:schemeClr>
                </a:solidFill>
                <a:latin typeface="Franklin Gothic Demi" pitchFamily="34" charset="0"/>
                <a:ea typeface="+mn-ea"/>
                <a:cs typeface="+mn-cs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>
                <a:latin typeface="Franklin Gothic Dem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05844"/>
            <a:ext cx="7772400" cy="1250156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accent1">
                    <a:lumMod val="75000"/>
                  </a:schemeClr>
                </a:solidFill>
                <a:latin typeface="Franklin Gothic Demi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96483-2E45-4E68-BF5C-B9C2EAFA352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3619500"/>
            <a:ext cx="4267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16000"/>
            <a:ext cx="4038600" cy="4089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16000"/>
            <a:ext cx="4038600" cy="4089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9B9D5-ACF7-4356-8BA9-488EB414DD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6000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39875"/>
            <a:ext cx="4040188" cy="35652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016000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39875"/>
            <a:ext cx="4041775" cy="35652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852A1-C08F-4AF0-92B4-EAA69B7A3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000"/>
            <a:ext cx="8001000" cy="596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39AC-9439-4FDD-8125-E379C59736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1972E-1285-48A9-BD3B-B0B045AB32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6614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889000"/>
            <a:ext cx="3008313" cy="42161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6A41-E46B-429D-B20A-C2D8272F6A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NTIA Slide Template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2259A-13C9-4B7C-8256-91A1CD8FD8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8534400" y="5292065"/>
            <a:ext cx="381000" cy="3175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571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63500"/>
            <a:ext cx="8001000" cy="596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MASTER HEADING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889000"/>
            <a:ext cx="8763000" cy="4720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ranklin Gothic Dem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5296959"/>
            <a:ext cx="4343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ranklin Gothic Demi" pitchFamily="34" charset="0"/>
              </a:defRPr>
            </a:lvl1pPr>
          </a:lstStyle>
          <a:p>
            <a:r>
              <a:rPr lang="en-US" dirty="0"/>
              <a:t>NTIA Slide Template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5774" y="5296959"/>
            <a:ext cx="381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Franklin Gothic Demi" pitchFamily="34" charset="0"/>
              </a:defRPr>
            </a:lvl1pPr>
          </a:lstStyle>
          <a:p>
            <a:fld id="{5A6D3A0F-9DDC-4B1B-9997-5B45FC6F07F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762000"/>
            <a:ext cx="4267200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ddrew\AppData\Local\Microsoft\Windows\Temporary Internet Files\Content.Outlook\00QWBQL5\NTIAlogo-hi.jpg"/>
          <p:cNvPicPr>
            <a:picLocks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1750"/>
            <a:ext cx="73152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3200" kern="1200" cap="all" baseline="0" dirty="0">
          <a:solidFill>
            <a:schemeClr val="accent1">
              <a:lumMod val="75000"/>
            </a:schemeClr>
          </a:solidFill>
          <a:latin typeface="Franklin Gothic Demi" pitchFamily="34" charset="0"/>
          <a:ea typeface="+mn-ea"/>
          <a:cs typeface="+mn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Franklin Gothic Demi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Franklin Gothic Demi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Franklin Gothic Demi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Franklin Gothic Demi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Franklin Gothic Dem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benavides.ctr@ntia.gov" TargetMode="External"/><Relationship Id="rId2" Type="http://schemas.openxmlformats.org/officeDocument/2006/relationships/hyperlink" Target="mailto:Ssumi.ctr@ntia.go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Gbenavides.ctr@ntia.gov" TargetMode="External"/><Relationship Id="rId2" Type="http://schemas.openxmlformats.org/officeDocument/2006/relationships/hyperlink" Target="mailto:Ssumi.ctr@ntia.go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ecohelpdesk@ntia.gov" TargetMode="External"/><Relationship Id="rId2" Type="http://schemas.openxmlformats.org/officeDocument/2006/relationships/hyperlink" Target="https://ecotest.ntia.gov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EL-CID Online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v1.7 Testing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March 6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 and March 7</a:t>
            </a:r>
            <a:r>
              <a:rPr lang="en-US" baseline="30000" dirty="0">
                <a:solidFill>
                  <a:schemeClr val="tx1"/>
                </a:solidFill>
              </a:rPr>
              <a:t>th</a:t>
            </a:r>
            <a:r>
              <a:rPr lang="en-US" dirty="0">
                <a:solidFill>
                  <a:schemeClr val="tx1"/>
                </a:solidFill>
              </a:rPr>
              <a:t>, 2024</a:t>
            </a:r>
            <a:endParaRPr lang="en-US" baseline="300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8808-DCE0-48F1-A647-C650D7E712A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800" dirty="0">
                <a:latin typeface="+mn-lt"/>
              </a:rPr>
              <a:t>Agenda Items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+mn-lt"/>
              </a:rPr>
              <a:t>Welcome and Introductions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+mn-lt"/>
              </a:rPr>
              <a:t>Discussion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+mn-lt"/>
              </a:rPr>
              <a:t>Next Steps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latin typeface="+mn-lt"/>
              </a:rPr>
              <a:t>Questions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92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Testing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104901"/>
            <a:ext cx="8254999" cy="449633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/>
              <a:t>9:30am – 9:45am:  Welcome and Introductions</a:t>
            </a:r>
          </a:p>
          <a:p>
            <a:pPr marL="0" lvl="0" indent="0">
              <a:buNone/>
            </a:pPr>
            <a:endParaRPr lang="en-US" sz="2200" dirty="0"/>
          </a:p>
          <a:p>
            <a:pPr lvl="0"/>
            <a:r>
              <a:rPr lang="en-US" sz="2200" dirty="0"/>
              <a:t>9:45am – 10:00am: Discuss Testing Process </a:t>
            </a:r>
          </a:p>
          <a:p>
            <a:pPr marL="0" lvl="0" indent="0">
              <a:buNone/>
            </a:pPr>
            <a:r>
              <a:rPr lang="en-US" sz="2200" dirty="0"/>
              <a:t>			</a:t>
            </a:r>
          </a:p>
          <a:p>
            <a:pPr lvl="0"/>
            <a:r>
              <a:rPr lang="en-US" sz="2200" dirty="0"/>
              <a:t>9:30am – 15:30pm: Testing (All Agencies) + </a:t>
            </a:r>
            <a:r>
              <a:rPr lang="en-US" sz="2000" dirty="0"/>
              <a:t>Online and Phone Support (NTIA)</a:t>
            </a:r>
          </a:p>
          <a:p>
            <a:pPr lvl="0"/>
            <a:endParaRPr lang="en-US" sz="2000" dirty="0"/>
          </a:p>
          <a:p>
            <a:r>
              <a:rPr lang="en-US" sz="2200" dirty="0"/>
              <a:t>12:30pm – 13:30pm: Break for Lunch</a:t>
            </a:r>
          </a:p>
          <a:p>
            <a:pPr marL="0" lvl="0" indent="0">
              <a:buNone/>
            </a:pPr>
            <a:endParaRPr lang="en-US" sz="2000" dirty="0"/>
          </a:p>
          <a:p>
            <a:pPr lvl="0"/>
            <a:r>
              <a:rPr lang="en-US" sz="2200" dirty="0"/>
              <a:t>09:30am – 15:30pm – Email support </a:t>
            </a:r>
          </a:p>
          <a:p>
            <a:pPr lvl="2"/>
            <a:r>
              <a:rPr lang="en-US" sz="2200" dirty="0">
                <a:hlinkClick r:id="" action="ppaction://noaction"/>
              </a:rPr>
              <a:t>Rhite@ntia.gov</a:t>
            </a:r>
          </a:p>
          <a:p>
            <a:pPr lvl="2"/>
            <a:r>
              <a:rPr lang="en-US" sz="2200" dirty="0">
                <a:hlinkClick r:id="" action="ppaction://noaction"/>
              </a:rPr>
              <a:t>Pshah.ctr@ntia.gov</a:t>
            </a:r>
            <a:endParaRPr lang="en-US" sz="2200" dirty="0"/>
          </a:p>
          <a:p>
            <a:pPr lvl="2"/>
            <a:r>
              <a:rPr lang="en-US" sz="2200" dirty="0">
                <a:hlinkClick r:id="rId2"/>
              </a:rPr>
              <a:t>Ssumi.ctr@ntia.gov</a:t>
            </a:r>
            <a:endParaRPr lang="en-US" sz="2200" dirty="0"/>
          </a:p>
          <a:p>
            <a:pPr lvl="2"/>
            <a:r>
              <a:rPr lang="en-US" sz="2200" dirty="0">
                <a:hlinkClick r:id="rId3"/>
              </a:rPr>
              <a:t>Gbenavides.ctr@ntia.gov</a:t>
            </a:r>
            <a:endParaRPr lang="en-US" sz="2200" dirty="0"/>
          </a:p>
          <a:p>
            <a:pPr marL="457200" lvl="1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9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42950"/>
            <a:ext cx="7339511" cy="767444"/>
          </a:xfrm>
        </p:spPr>
        <p:txBody>
          <a:bodyPr/>
          <a:lstStyle/>
          <a:p>
            <a:r>
              <a:rPr lang="en-US" dirty="0"/>
              <a:t>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409701"/>
            <a:ext cx="7721600" cy="3887258"/>
          </a:xfrm>
        </p:spPr>
        <p:txBody>
          <a:bodyPr>
            <a:normAutofit fontScale="40000" lnSpcReduction="20000"/>
          </a:bodyPr>
          <a:lstStyle/>
          <a:p>
            <a:r>
              <a:rPr lang="en-US" sz="5000" dirty="0"/>
              <a:t>Roll call by Agency</a:t>
            </a:r>
            <a:endParaRPr lang="en-US" dirty="0"/>
          </a:p>
          <a:p>
            <a:pPr lvl="1"/>
            <a:r>
              <a:rPr lang="en-US" dirty="0"/>
              <a:t>Agriculture</a:t>
            </a:r>
          </a:p>
          <a:p>
            <a:pPr lvl="1"/>
            <a:r>
              <a:rPr lang="en-US" dirty="0"/>
              <a:t>Air Force</a:t>
            </a:r>
          </a:p>
          <a:p>
            <a:pPr lvl="1"/>
            <a:r>
              <a:rPr lang="en-US" dirty="0"/>
              <a:t>Army</a:t>
            </a:r>
          </a:p>
          <a:p>
            <a:pPr lvl="1"/>
            <a:r>
              <a:rPr lang="en-US" dirty="0"/>
              <a:t>Broadcasting Board of Governors</a:t>
            </a:r>
          </a:p>
          <a:p>
            <a:pPr lvl="1"/>
            <a:r>
              <a:rPr lang="en-US" dirty="0"/>
              <a:t>Coast Guard</a:t>
            </a:r>
          </a:p>
          <a:p>
            <a:pPr lvl="1"/>
            <a:r>
              <a:rPr lang="en-US" dirty="0"/>
              <a:t>Commerce</a:t>
            </a:r>
          </a:p>
          <a:p>
            <a:pPr lvl="1"/>
            <a:r>
              <a:rPr lang="en-US" dirty="0"/>
              <a:t>Energy</a:t>
            </a:r>
          </a:p>
          <a:p>
            <a:pPr lvl="1"/>
            <a:r>
              <a:rPr lang="en-US" dirty="0"/>
              <a:t>Federal Aviation Administration</a:t>
            </a:r>
          </a:p>
          <a:p>
            <a:pPr lvl="1"/>
            <a:r>
              <a:rPr lang="en-US" dirty="0"/>
              <a:t>Federal Communications Commission</a:t>
            </a:r>
          </a:p>
          <a:p>
            <a:pPr lvl="1"/>
            <a:r>
              <a:rPr lang="en-US" dirty="0"/>
              <a:t>Homeland Security</a:t>
            </a:r>
          </a:p>
          <a:p>
            <a:pPr lvl="1"/>
            <a:r>
              <a:rPr lang="en-US" dirty="0"/>
              <a:t>Interior</a:t>
            </a:r>
          </a:p>
          <a:p>
            <a:pPr lvl="1"/>
            <a:r>
              <a:rPr lang="en-US" dirty="0"/>
              <a:t>Justice</a:t>
            </a:r>
          </a:p>
          <a:p>
            <a:pPr lvl="1"/>
            <a:r>
              <a:rPr lang="en-US" dirty="0"/>
              <a:t>National Aeronautics and Space Administration</a:t>
            </a:r>
          </a:p>
          <a:p>
            <a:pPr lvl="1"/>
            <a:r>
              <a:rPr lang="en-US" dirty="0"/>
              <a:t>National Science Foundation</a:t>
            </a:r>
          </a:p>
          <a:p>
            <a:pPr lvl="1"/>
            <a:r>
              <a:rPr lang="en-US" dirty="0"/>
              <a:t>Navy</a:t>
            </a:r>
          </a:p>
          <a:p>
            <a:pPr lvl="1"/>
            <a:r>
              <a:rPr lang="en-US" dirty="0"/>
              <a:t>State</a:t>
            </a:r>
          </a:p>
          <a:p>
            <a:pPr lvl="1"/>
            <a:r>
              <a:rPr lang="en-US" dirty="0"/>
              <a:t>Transportation</a:t>
            </a:r>
          </a:p>
          <a:p>
            <a:pPr lvl="1"/>
            <a:r>
              <a:rPr lang="en-US" dirty="0"/>
              <a:t>Treasury</a:t>
            </a:r>
          </a:p>
          <a:p>
            <a:pPr lvl="1"/>
            <a:r>
              <a:rPr lang="en-US" dirty="0"/>
              <a:t>U.S. Postal Service</a:t>
            </a:r>
          </a:p>
          <a:p>
            <a:pPr lvl="1"/>
            <a:r>
              <a:rPr lang="en-US" dirty="0"/>
              <a:t>Veterans Affairs</a:t>
            </a:r>
          </a:p>
          <a:p>
            <a:pPr lvl="1"/>
            <a:r>
              <a:rPr lang="en-US" dirty="0"/>
              <a:t>NTIA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46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V1.7 Testing – Functionality Included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437414"/>
            <a:ext cx="7111999" cy="3782286"/>
          </a:xfrm>
        </p:spPr>
        <p:txBody>
          <a:bodyPr>
            <a:normAutofit fontScale="70000" lnSpcReduction="20000"/>
          </a:bodyPr>
          <a:lstStyle/>
          <a:p>
            <a:r>
              <a:rPr lang="en-US" sz="3700" b="1" dirty="0"/>
              <a:t>Scope of the v1.7 test – External Editor Only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Test Cases for v1.7 release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Lock Functionality for Approved Files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Un-Lock functionality for changes/modification to Approved Files and Systems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FCC Type Acceptance Number required field for Transmitters and Receivers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Compliance Checks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FRP Updates – Alignment and Visibility issues (Reported in a previous test event)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FRP Updates – Pulse Data and ECO Version Footer updates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Visibility Rule Updates</a:t>
            </a:r>
          </a:p>
          <a:p>
            <a:pPr marR="0" lvl="1">
              <a:lnSpc>
                <a:spcPct val="90000"/>
              </a:lnSpc>
              <a:spcAft>
                <a:spcPts val="0"/>
              </a:spcAft>
            </a:pPr>
            <a:r>
              <a:rPr lang="en-US" sz="2600" dirty="0"/>
              <a:t>Station Name Updates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529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Points for Testing: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028701"/>
            <a:ext cx="7340599" cy="4419600"/>
          </a:xfrm>
        </p:spPr>
        <p:txBody>
          <a:bodyPr>
            <a:normAutofit fontScale="47500" lnSpcReduction="20000"/>
          </a:bodyPr>
          <a:lstStyle/>
          <a:p>
            <a:pPr lvl="1"/>
            <a:r>
              <a:rPr lang="en-GB" sz="3400" dirty="0"/>
              <a:t>Test Cases (Folder attached to email and meeting invite)</a:t>
            </a:r>
          </a:p>
          <a:p>
            <a:pPr lvl="2"/>
            <a:r>
              <a:rPr lang="en-GB" sz="2900" dirty="0"/>
              <a:t>EE1.1 – EE3– Please follow this order for testing. </a:t>
            </a:r>
          </a:p>
          <a:p>
            <a:pPr lvl="3"/>
            <a:r>
              <a:rPr lang="en-GB" sz="2500" dirty="0"/>
              <a:t>Priority is to complete EE1.1, EE1.2 test case, followed by EE2, EE3, etc.</a:t>
            </a:r>
          </a:p>
          <a:p>
            <a:pPr marL="914400" lvl="2" indent="0">
              <a:buNone/>
            </a:pPr>
            <a:endParaRPr lang="en-GB" sz="3400" dirty="0"/>
          </a:p>
          <a:p>
            <a:pPr lvl="1"/>
            <a:r>
              <a:rPr lang="en-GB" sz="3500" dirty="0"/>
              <a:t>Test Files for testing (Folder attached to email and meeting invite)</a:t>
            </a:r>
          </a:p>
          <a:p>
            <a:pPr marL="457200" lvl="1" indent="0">
              <a:buNone/>
            </a:pPr>
            <a:endParaRPr lang="en-GB" sz="3500" dirty="0"/>
          </a:p>
          <a:p>
            <a:pPr lvl="1"/>
            <a:r>
              <a:rPr lang="en-GB" sz="3500" dirty="0"/>
              <a:t>Bugs/Issue Identification</a:t>
            </a:r>
          </a:p>
          <a:p>
            <a:pPr marL="457200" lvl="1" indent="0">
              <a:buNone/>
            </a:pPr>
            <a:endParaRPr lang="en-GB" sz="3500" dirty="0"/>
          </a:p>
          <a:p>
            <a:pPr lvl="1"/>
            <a:r>
              <a:rPr lang="en-US" sz="3500" dirty="0"/>
              <a:t>Test Results and Delivery</a:t>
            </a:r>
          </a:p>
          <a:p>
            <a:pPr lvl="2"/>
            <a:r>
              <a:rPr lang="en-US" sz="3500" dirty="0"/>
              <a:t>Send in your Test Results no later then </a:t>
            </a:r>
            <a:r>
              <a:rPr lang="en-US" sz="3500" b="1" dirty="0"/>
              <a:t>17:00pm on 03/08/2024</a:t>
            </a:r>
          </a:p>
          <a:p>
            <a:pPr marL="457200" lvl="1" indent="0">
              <a:buNone/>
            </a:pPr>
            <a:endParaRPr lang="en-US" sz="3500" dirty="0"/>
          </a:p>
          <a:p>
            <a:pPr lvl="1"/>
            <a:r>
              <a:rPr lang="en-US" sz="3500" dirty="0"/>
              <a:t>Test Result Delivery and Collection</a:t>
            </a:r>
          </a:p>
          <a:p>
            <a:pPr lvl="2"/>
            <a:r>
              <a:rPr lang="en-US" sz="3500" dirty="0">
                <a:hlinkClick r:id="" action="ppaction://noaction"/>
              </a:rPr>
              <a:t>Rhite@ntia.gov</a:t>
            </a:r>
          </a:p>
          <a:p>
            <a:pPr lvl="2"/>
            <a:r>
              <a:rPr lang="en-US" sz="3500" dirty="0">
                <a:hlinkClick r:id="" action="ppaction://noaction"/>
              </a:rPr>
              <a:t>Pshah.ctr@ntia.gov</a:t>
            </a:r>
            <a:endParaRPr lang="en-US" sz="3500" dirty="0"/>
          </a:p>
          <a:p>
            <a:pPr lvl="2"/>
            <a:r>
              <a:rPr lang="en-US" sz="3500" dirty="0">
                <a:hlinkClick r:id="rId2"/>
              </a:rPr>
              <a:t>Ssumi.ctr@ntia.gov</a:t>
            </a:r>
            <a:endParaRPr lang="en-US" sz="3500" dirty="0"/>
          </a:p>
          <a:p>
            <a:pPr lvl="2"/>
            <a:r>
              <a:rPr lang="en-US" sz="3500" dirty="0">
                <a:hlinkClick r:id="rId3"/>
              </a:rPr>
              <a:t>Gbenavides.ctr@ntia.gov</a:t>
            </a:r>
            <a:endParaRPr lang="en-US" sz="35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71600" y="3185327"/>
            <a:ext cx="6477000" cy="3579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Support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1" y="1333499"/>
            <a:ext cx="7569199" cy="396345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Online Support: 9:30am – 15:30pm</a:t>
            </a:r>
          </a:p>
          <a:p>
            <a:r>
              <a:rPr lang="en-US" dirty="0"/>
              <a:t>Email Support: 9:30am – 15:30pm</a:t>
            </a:r>
          </a:p>
          <a:p>
            <a:r>
              <a:rPr lang="en-US" dirty="0"/>
              <a:t>Test Link - </a:t>
            </a:r>
            <a:r>
              <a:rPr lang="en-GB" u="sng" dirty="0">
                <a:hlinkClick r:id="rId2"/>
              </a:rPr>
              <a:t>https://ecotest.ntia.gov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ECO Helpdesk Information :</a:t>
            </a:r>
          </a:p>
          <a:p>
            <a:pPr lvl="1"/>
            <a:r>
              <a:rPr lang="en-US" sz="2300" dirty="0"/>
              <a:t>Phone: </a:t>
            </a:r>
            <a:r>
              <a:rPr lang="en-US" sz="2500" dirty="0"/>
              <a:t>(833) 695-0543</a:t>
            </a:r>
          </a:p>
          <a:p>
            <a:pPr lvl="1"/>
            <a:r>
              <a:rPr lang="en-US" sz="2200" dirty="0"/>
              <a:t>Email: </a:t>
            </a:r>
            <a:r>
              <a:rPr lang="en-US" sz="2500" dirty="0">
                <a:hlinkClick r:id="rId3"/>
              </a:rPr>
              <a:t>ecohelpdesk@ntia.gov</a:t>
            </a:r>
            <a:endParaRPr lang="en-US" sz="25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Microsoft Teams Link and Conference Bridge information: </a:t>
            </a:r>
            <a:r>
              <a:rPr lang="en-US" i="1" u="sng" dirty="0">
                <a:solidFill>
                  <a:srgbClr val="FF0000"/>
                </a:solidFill>
              </a:rPr>
              <a:t>Please see meeting invitation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253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1547" y="1641669"/>
            <a:ext cx="2911078" cy="29110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093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Lunch Break 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A6D3A0F-9DDC-4B1B-9997-5B45FC6F07F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 descr="Virtual - Lunch Break: How to Stay Active - Greater Medina Chamber of  Commer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52500"/>
            <a:ext cx="5334000" cy="447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982199"/>
      </p:ext>
    </p:extLst>
  </p:cSld>
  <p:clrMapOvr>
    <a:masterClrMapping/>
  </p:clrMapOvr>
</p:sld>
</file>

<file path=ppt/theme/theme1.xml><?xml version="1.0" encoding="utf-8"?>
<a:theme xmlns:a="http://schemas.openxmlformats.org/drawingml/2006/main" name="NTIA - IT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6CAFCEA327124386FD24D58FD6E241" ma:contentTypeVersion="0" ma:contentTypeDescription="Create a new document." ma:contentTypeScope="" ma:versionID="67e555373e8cd5ee46190b98938e21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9C8EBA-AA68-4D49-B62A-FCDFB8489DE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B9B66C7-5850-4212-9C3C-4D0E4FA7DB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7FC599-413E-453E-A50B-CC779F1E266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d6cff1bd-67dd-4ce8-945d-d07dc775672f}" enabled="0" method="" siteId="{d6cff1bd-67dd-4ce8-945d-d07dc775672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NTIA - ITD</Template>
  <TotalTime>0</TotalTime>
  <Words>402</Words>
  <Application>Microsoft Office PowerPoint</Application>
  <PresentationFormat>On-screen Show (16:10)</PresentationFormat>
  <Paragraphs>97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Franklin Gothic Demi</vt:lpstr>
      <vt:lpstr>Franklin Gothic Medium</vt:lpstr>
      <vt:lpstr>NTIA - ITD</vt:lpstr>
      <vt:lpstr>EL-CID Online  v1.7 Testing</vt:lpstr>
      <vt:lpstr>Agenda</vt:lpstr>
      <vt:lpstr>Agenda for Testing </vt:lpstr>
      <vt:lpstr>Introductions</vt:lpstr>
      <vt:lpstr>V1.7 Testing – Functionality Included</vt:lpstr>
      <vt:lpstr>Discussion Points for Testing:</vt:lpstr>
      <vt:lpstr>Testing Support </vt:lpstr>
      <vt:lpstr>Questions?</vt:lpstr>
      <vt:lpstr> Lunch Break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2016-10-11T14:49:56Z</dcterms:created>
  <dcterms:modified xsi:type="dcterms:W3CDTF">2024-02-22T03:46:41Z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0x010100346CAFCEA327124386FD24D58FD6E241</vt:lpwstr>
  </property>
  <property fmtid="{D5CDD505-2E9C-101B-9397-08002B2CF9AE}" pid="3" name="PMLC">
    <vt:bool>false</vt:bool>
  </property>
  <property fmtid="{D5CDD505-2E9C-101B-9397-08002B2CF9AE}" pid="4" name="Document Type">
    <vt:lpwstr>;#Final Deliverable;#</vt:lpwstr>
  </property>
</Properties>
</file>